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5143500" cx="9144000"/>
  <p:notesSz cx="6858000" cy="9144000"/>
  <p:embeddedFontLst>
    <p:embeddedFont>
      <p:font typeface="Raleway"/>
      <p:regular r:id="rId22"/>
      <p:bold r:id="rId23"/>
      <p:italic r:id="rId24"/>
      <p:boldItalic r:id="rId25"/>
    </p:embeddedFont>
    <p:embeddedFont>
      <p:font typeface="Roboto"/>
      <p:regular r:id="rId26"/>
      <p:bold r:id="rId27"/>
      <p:italic r:id="rId28"/>
      <p:boldItalic r:id="rId29"/>
    </p:embeddedFont>
    <p:embeddedFont>
      <p:font typeface="Lato"/>
      <p:regular r:id="rId30"/>
      <p:bold r:id="rId31"/>
      <p:italic r:id="rId32"/>
      <p:boldItalic r:id="rId33"/>
    </p:embeddedFont>
    <p:embeddedFont>
      <p:font typeface="Open Sans ExtraBold"/>
      <p:bold r:id="rId34"/>
      <p:boldItalic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Raleway-regular.fntdata"/><Relationship Id="rId21" Type="http://schemas.openxmlformats.org/officeDocument/2006/relationships/slide" Target="slides/slide16.xml"/><Relationship Id="rId24" Type="http://schemas.openxmlformats.org/officeDocument/2006/relationships/font" Target="fonts/Raleway-italic.fntdata"/><Relationship Id="rId23" Type="http://schemas.openxmlformats.org/officeDocument/2006/relationships/font" Target="fonts/Raleway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-regular.fntdata"/><Relationship Id="rId25" Type="http://schemas.openxmlformats.org/officeDocument/2006/relationships/font" Target="fonts/Raleway-boldItalic.fntdata"/><Relationship Id="rId28" Type="http://schemas.openxmlformats.org/officeDocument/2006/relationships/font" Target="fonts/Roboto-italic.fntdata"/><Relationship Id="rId27" Type="http://schemas.openxmlformats.org/officeDocument/2006/relationships/font" Target="fonts/Roboto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Lato-bold.fntdata"/><Relationship Id="rId30" Type="http://schemas.openxmlformats.org/officeDocument/2006/relationships/font" Target="fonts/Lato-regular.fntdata"/><Relationship Id="rId11" Type="http://schemas.openxmlformats.org/officeDocument/2006/relationships/slide" Target="slides/slide6.xml"/><Relationship Id="rId33" Type="http://schemas.openxmlformats.org/officeDocument/2006/relationships/font" Target="fonts/Lato-boldItalic.fntdata"/><Relationship Id="rId10" Type="http://schemas.openxmlformats.org/officeDocument/2006/relationships/slide" Target="slides/slide5.xml"/><Relationship Id="rId32" Type="http://schemas.openxmlformats.org/officeDocument/2006/relationships/font" Target="fonts/Lato-italic.fntdata"/><Relationship Id="rId13" Type="http://schemas.openxmlformats.org/officeDocument/2006/relationships/slide" Target="slides/slide8.xml"/><Relationship Id="rId35" Type="http://schemas.openxmlformats.org/officeDocument/2006/relationships/font" Target="fonts/OpenSansExtraBold-boldItalic.fntdata"/><Relationship Id="rId12" Type="http://schemas.openxmlformats.org/officeDocument/2006/relationships/slide" Target="slides/slide7.xml"/><Relationship Id="rId34" Type="http://schemas.openxmlformats.org/officeDocument/2006/relationships/font" Target="fonts/OpenSansExtraBold-bold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e20ad4eea2_2_5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1e20ad4eea2_2_5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e20ad4eea2_2_5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e20ad4eea2_2_5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e20ad4eea2_2_6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1e20ad4eea2_2_6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e20ad4eea2_2_6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1e20ad4eea2_2_6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e20ad4eea2_2_6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1e20ad4eea2_2_6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e20ad4eea2_2_6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1e20ad4eea2_2_6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1e20ad4eea2_2_6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1e20ad4eea2_2_6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e20ad4eea2_2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e20ad4eea2_2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e20ad4eea2_2_4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1e20ad4eea2_2_4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1e20ad4eea2_2_5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1e20ad4eea2_2_5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e20ad4eea2_2_5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1e20ad4eea2_2_5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e20ad4eea2_2_5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1e20ad4eea2_2_5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e20ad4eea2_2_5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1e20ad4eea2_2_5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e20ad4eea2_3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1e20ad4eea2_3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e20ad4eea2_2_5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1e20ad4eea2_2_5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6.png"/><Relationship Id="rId4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Relationship Id="rId4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5.png"/><Relationship Id="rId4" Type="http://schemas.openxmlformats.org/officeDocument/2006/relationships/image" Target="../media/image24.png"/><Relationship Id="rId10" Type="http://schemas.openxmlformats.org/officeDocument/2006/relationships/image" Target="../media/image21.png"/><Relationship Id="rId9" Type="http://schemas.openxmlformats.org/officeDocument/2006/relationships/image" Target="../media/image27.png"/><Relationship Id="rId5" Type="http://schemas.openxmlformats.org/officeDocument/2006/relationships/image" Target="../media/image23.png"/><Relationship Id="rId6" Type="http://schemas.openxmlformats.org/officeDocument/2006/relationships/image" Target="../media/image18.png"/><Relationship Id="rId7" Type="http://schemas.openxmlformats.org/officeDocument/2006/relationships/image" Target="../media/image29.png"/><Relationship Id="rId8" Type="http://schemas.openxmlformats.org/officeDocument/2006/relationships/image" Target="../media/image2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.png"/><Relationship Id="rId4" Type="http://schemas.openxmlformats.org/officeDocument/2006/relationships/image" Target="../media/image3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30.png"/><Relationship Id="rId6" Type="http://schemas.openxmlformats.org/officeDocument/2006/relationships/image" Target="../media/image2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7.png"/><Relationship Id="rId4" Type="http://schemas.openxmlformats.org/officeDocument/2006/relationships/image" Target="../media/image12.png"/><Relationship Id="rId5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3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Relationship Id="rId4" Type="http://schemas.openxmlformats.org/officeDocument/2006/relationships/image" Target="../media/image19.png"/><Relationship Id="rId5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Relationship Id="rId4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idx="1" type="subTitle"/>
          </p:nvPr>
        </p:nvSpPr>
        <p:spPr>
          <a:xfrm>
            <a:off x="449175" y="3835500"/>
            <a:ext cx="7688100" cy="91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Student: Rudenkov Dmitriy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Group: DS2022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Date: 30.04.2023</a:t>
            </a:r>
            <a:endParaRPr/>
          </a:p>
        </p:txBody>
      </p:sp>
      <p:sp>
        <p:nvSpPr>
          <p:cNvPr id="87" name="Google Shape;87;p13"/>
          <p:cNvSpPr txBox="1"/>
          <p:nvPr>
            <p:ph idx="4294967295" type="body"/>
          </p:nvPr>
        </p:nvSpPr>
        <p:spPr>
          <a:xfrm>
            <a:off x="828250" y="1309550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55000" lnSpcReduction="10000"/>
          </a:bodyPr>
          <a:lstStyle/>
          <a:p>
            <a:pPr indent="0" lvl="0" marL="0" rtl="0" algn="ctr">
              <a:lnSpc>
                <a:spcPct val="13998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lang="ru" sz="9000">
                <a:solidFill>
                  <a:srgbClr val="000000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Social network project</a:t>
            </a:r>
            <a:endParaRPr b="1" sz="9000">
              <a:solidFill>
                <a:srgbClr val="000000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  <a:p>
            <a:pPr indent="0" lvl="0" marL="0" rtl="0" algn="ctr">
              <a:lnSpc>
                <a:spcPct val="13998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lang="ru" sz="9000">
                <a:solidFill>
                  <a:srgbClr val="000000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VK EgoNet </a:t>
            </a:r>
            <a:r>
              <a:rPr b="1" lang="ru" sz="9000">
                <a:solidFill>
                  <a:srgbClr val="000000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analysis</a:t>
            </a:r>
            <a:endParaRPr b="1" sz="9000">
              <a:solidFill>
                <a:srgbClr val="000000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2"/>
          <p:cNvSpPr txBox="1"/>
          <p:nvPr>
            <p:ph type="title"/>
          </p:nvPr>
        </p:nvSpPr>
        <p:spPr>
          <a:xfrm>
            <a:off x="727650" y="5932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ru" sz="2200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Katz centrality</a:t>
            </a:r>
            <a:endParaRPr b="0" sz="2200">
              <a:solidFill>
                <a:srgbClr val="21212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3" name="Google Shape;153;p22"/>
          <p:cNvPicPr preferRelativeResize="0"/>
          <p:nvPr/>
        </p:nvPicPr>
        <p:blipFill rotWithShape="1">
          <a:blip r:embed="rId3">
            <a:alphaModFix/>
          </a:blip>
          <a:srcRect b="0" l="5970" r="6746" t="0"/>
          <a:stretch/>
        </p:blipFill>
        <p:spPr>
          <a:xfrm>
            <a:off x="3294250" y="1158838"/>
            <a:ext cx="5318301" cy="347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7650" y="1861675"/>
            <a:ext cx="2232075" cy="206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3"/>
          <p:cNvSpPr txBox="1"/>
          <p:nvPr>
            <p:ph type="title"/>
          </p:nvPr>
        </p:nvSpPr>
        <p:spPr>
          <a:xfrm>
            <a:off x="586600" y="6561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ru" sz="2200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Eigenvector centrality</a:t>
            </a:r>
            <a:endParaRPr b="0" sz="2200">
              <a:solidFill>
                <a:srgbClr val="21212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0" name="Google Shape;160;p23"/>
          <p:cNvPicPr preferRelativeResize="0"/>
          <p:nvPr/>
        </p:nvPicPr>
        <p:blipFill rotWithShape="1">
          <a:blip r:embed="rId3">
            <a:alphaModFix/>
          </a:blip>
          <a:srcRect b="0" l="7277" r="8198" t="0"/>
          <a:stretch/>
        </p:blipFill>
        <p:spPr>
          <a:xfrm>
            <a:off x="3170095" y="1191375"/>
            <a:ext cx="5738381" cy="3569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6600" y="1894123"/>
            <a:ext cx="2263700" cy="210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4"/>
          <p:cNvSpPr txBox="1"/>
          <p:nvPr>
            <p:ph type="title"/>
          </p:nvPr>
        </p:nvSpPr>
        <p:spPr>
          <a:xfrm>
            <a:off x="586138" y="4693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ru" sz="2000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Comparison of centralities</a:t>
            </a:r>
            <a:endParaRPr sz="2000">
              <a:solidFill>
                <a:srgbClr val="21212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2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8" name="Google Shape;16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9149" y="889925"/>
            <a:ext cx="2451325" cy="20420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0900" y="889932"/>
            <a:ext cx="2240400" cy="19850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8750" y="2956919"/>
            <a:ext cx="2451324" cy="20584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15124" y="2993626"/>
            <a:ext cx="2319387" cy="198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20900" y="3051638"/>
            <a:ext cx="2240400" cy="18690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08750" y="962125"/>
            <a:ext cx="2240400" cy="189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960525" y="874725"/>
            <a:ext cx="2134296" cy="198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990012" y="3051650"/>
            <a:ext cx="2075338" cy="186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5"/>
          <p:cNvSpPr txBox="1"/>
          <p:nvPr>
            <p:ph type="title"/>
          </p:nvPr>
        </p:nvSpPr>
        <p:spPr>
          <a:xfrm>
            <a:off x="531625" y="5823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ru" sz="2000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Assortative mixing by node attributes and node degree</a:t>
            </a:r>
            <a:endParaRPr sz="2000">
              <a:solidFill>
                <a:srgbClr val="21212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2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82" name="Google Shape;18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449" y="1414663"/>
            <a:ext cx="3859200" cy="358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82850" y="1414675"/>
            <a:ext cx="3232875" cy="31606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6"/>
          <p:cNvSpPr txBox="1"/>
          <p:nvPr>
            <p:ph type="title"/>
          </p:nvPr>
        </p:nvSpPr>
        <p:spPr>
          <a:xfrm>
            <a:off x="531625" y="5823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ru" sz="2000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Node structural equivalence/similarity</a:t>
            </a:r>
            <a:endParaRPr sz="2000">
              <a:solidFill>
                <a:srgbClr val="21212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21212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9" name="Google Shape;18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3125" y="1117498"/>
            <a:ext cx="2226014" cy="205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37326" y="3201100"/>
            <a:ext cx="2569522" cy="211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64776" y="1087938"/>
            <a:ext cx="2442074" cy="211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07117" y="3171550"/>
            <a:ext cx="2338033" cy="2054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7"/>
          <p:cNvSpPr txBox="1"/>
          <p:nvPr>
            <p:ph type="title"/>
          </p:nvPr>
        </p:nvSpPr>
        <p:spPr>
          <a:xfrm>
            <a:off x="729450" y="5933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ru" sz="2200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k-cores visualization</a:t>
            </a:r>
            <a:endParaRPr sz="2200">
              <a:solidFill>
                <a:srgbClr val="21212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7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8" name="Google Shape;19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7575" y="1010350"/>
            <a:ext cx="5955027" cy="4016999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27"/>
          <p:cNvSpPr txBox="1"/>
          <p:nvPr>
            <p:ph idx="1" type="body"/>
          </p:nvPr>
        </p:nvSpPr>
        <p:spPr>
          <a:xfrm>
            <a:off x="641525" y="1562650"/>
            <a:ext cx="2192700" cy="29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10000"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ru" sz="1400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 k-core is the largest subgraph such that each vertex is connected to at least k others in subset.</a:t>
            </a:r>
            <a:endParaRPr sz="1400">
              <a:solidFill>
                <a:srgbClr val="21212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21212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600"/>
              </a:spcBef>
              <a:spcAft>
                <a:spcPts val="500"/>
              </a:spcAft>
              <a:buNone/>
            </a:pPr>
            <a:r>
              <a:rPr lang="ru" sz="1400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Every vertex in k-core has a degree ki ≥ k (k + 1)-core is always subgraph of k-core The core number of a vertex is the highest order of a core that contains this vertex.</a:t>
            </a:r>
            <a:endParaRPr sz="1400">
              <a:solidFill>
                <a:srgbClr val="21212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8"/>
          <p:cNvSpPr txBox="1"/>
          <p:nvPr>
            <p:ph type="title"/>
          </p:nvPr>
        </p:nvSpPr>
        <p:spPr>
          <a:xfrm>
            <a:off x="641525" y="5823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ru" sz="2200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B</a:t>
            </a:r>
            <a:r>
              <a:rPr lang="ru" sz="2200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est results of community detection algorithms</a:t>
            </a:r>
            <a:endParaRPr sz="2200">
              <a:solidFill>
                <a:srgbClr val="21212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7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5" name="Google Shape;205;p28"/>
          <p:cNvPicPr preferRelativeResize="0"/>
          <p:nvPr/>
        </p:nvPicPr>
        <p:blipFill rotWithShape="1">
          <a:blip r:embed="rId3">
            <a:alphaModFix/>
          </a:blip>
          <a:srcRect b="0" l="7831" r="6858" t="0"/>
          <a:stretch/>
        </p:blipFill>
        <p:spPr>
          <a:xfrm>
            <a:off x="3470825" y="1247500"/>
            <a:ext cx="5673175" cy="3473225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28"/>
          <p:cNvSpPr txBox="1"/>
          <p:nvPr>
            <p:ph idx="1" type="body"/>
          </p:nvPr>
        </p:nvSpPr>
        <p:spPr>
          <a:xfrm>
            <a:off x="641525" y="1419200"/>
            <a:ext cx="3168600" cy="29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10000"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ru" sz="1400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We got a pretty accurate representation of the communities:</a:t>
            </a:r>
            <a:endParaRPr sz="1400">
              <a:solidFill>
                <a:srgbClr val="21212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0832" lvl="0" marL="457200" rtl="0" algn="l">
              <a:spcBef>
                <a:spcPts val="600"/>
              </a:spcBef>
              <a:spcAft>
                <a:spcPts val="0"/>
              </a:spcAft>
              <a:buClr>
                <a:srgbClr val="212121"/>
              </a:buClr>
              <a:buSzPct val="100000"/>
              <a:buFont typeface="Roboto"/>
              <a:buChar char="●"/>
            </a:pPr>
            <a:r>
              <a:rPr lang="ru" sz="1400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Green: HSE </a:t>
            </a:r>
            <a:r>
              <a:rPr lang="ru" sz="1400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magistr</a:t>
            </a:r>
            <a:r>
              <a:rPr lang="ru" sz="1400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1400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community</a:t>
            </a:r>
            <a:endParaRPr sz="1400">
              <a:solidFill>
                <a:srgbClr val="21212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0832" lvl="0" marL="457200" rtl="0" algn="l"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ct val="100000"/>
              <a:buFont typeface="Roboto"/>
              <a:buChar char="●"/>
            </a:pPr>
            <a:r>
              <a:rPr lang="ru" sz="1400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Purple: BMSTU </a:t>
            </a:r>
            <a:r>
              <a:rPr lang="ru" sz="1400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bachelor</a:t>
            </a:r>
            <a:r>
              <a:rPr lang="ru" sz="1400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students </a:t>
            </a:r>
            <a:r>
              <a:rPr lang="ru" sz="1400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community</a:t>
            </a:r>
            <a:endParaRPr sz="1400">
              <a:solidFill>
                <a:srgbClr val="21212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0832" lvl="0" marL="457200" rtl="0" algn="l"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ct val="100000"/>
              <a:buFont typeface="Roboto"/>
              <a:buChar char="●"/>
            </a:pPr>
            <a:r>
              <a:rPr lang="ru" sz="1400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Red: Tutor Work </a:t>
            </a:r>
            <a:r>
              <a:rPr lang="ru" sz="1400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community</a:t>
            </a:r>
            <a:endParaRPr sz="1400">
              <a:solidFill>
                <a:srgbClr val="21212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0832" lvl="0" marL="457200" rtl="0" algn="l"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ct val="100000"/>
              <a:buFont typeface="Roboto"/>
              <a:buChar char="●"/>
            </a:pPr>
            <a:r>
              <a:rPr lang="ru" sz="1400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Blue: Hostel </a:t>
            </a:r>
            <a:r>
              <a:rPr lang="ru" sz="1400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community</a:t>
            </a:r>
            <a:endParaRPr sz="1400">
              <a:solidFill>
                <a:srgbClr val="21212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0832" lvl="0" marL="457200" rtl="0" algn="l"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ct val="100000"/>
              <a:buFont typeface="Roboto"/>
              <a:buChar char="●"/>
            </a:pPr>
            <a:r>
              <a:rPr lang="ru" sz="1400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Orange: Family and relatives </a:t>
            </a:r>
            <a:r>
              <a:rPr lang="ru" sz="1400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community</a:t>
            </a:r>
            <a:endParaRPr sz="1400">
              <a:solidFill>
                <a:srgbClr val="21212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600"/>
              </a:spcBef>
              <a:spcAft>
                <a:spcPts val="500"/>
              </a:spcAft>
              <a:buNone/>
            </a:pPr>
            <a:r>
              <a:rPr lang="ru" sz="1400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Of course, there are certain nodes that fall out of the resulting clustering, but in general, this method coped with the task</a:t>
            </a:r>
            <a:endParaRPr sz="1400">
              <a:solidFill>
                <a:srgbClr val="21212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/>
          <p:nvPr>
            <p:ph type="title"/>
          </p:nvPr>
        </p:nvSpPr>
        <p:spPr>
          <a:xfrm>
            <a:off x="652500" y="6152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sz="2000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VK EgoNet </a:t>
            </a:r>
            <a:r>
              <a:rPr lang="ru" sz="2000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analysis</a:t>
            </a:r>
            <a:endParaRPr sz="2000">
              <a:solidFill>
                <a:srgbClr val="21212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14"/>
          <p:cNvSpPr txBox="1"/>
          <p:nvPr>
            <p:ph idx="1" type="body"/>
          </p:nvPr>
        </p:nvSpPr>
        <p:spPr>
          <a:xfrm>
            <a:off x="652500" y="1504175"/>
            <a:ext cx="7000200" cy="311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ru" sz="5600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aim of the project is to provide descriptive analysis of a social network.</a:t>
            </a:r>
            <a:endParaRPr sz="5600">
              <a:solidFill>
                <a:srgbClr val="21212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ru" sz="5600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In this work, I considered the ego network of social relationships of my friends in the social service VK.</a:t>
            </a:r>
            <a:endParaRPr sz="5600">
              <a:solidFill>
                <a:srgbClr val="21212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ru" sz="5600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Main parts of work:</a:t>
            </a:r>
            <a:endParaRPr sz="5600">
              <a:solidFill>
                <a:srgbClr val="21212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Clr>
                <a:srgbClr val="212121"/>
              </a:buClr>
              <a:buSzPct val="100000"/>
              <a:buFont typeface="Roboto"/>
              <a:buChar char="●"/>
            </a:pPr>
            <a:r>
              <a:rPr lang="ru" sz="5600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Parsing data from VK</a:t>
            </a:r>
            <a:endParaRPr sz="5600">
              <a:solidFill>
                <a:srgbClr val="21212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ct val="100000"/>
              <a:buFont typeface="Roboto"/>
              <a:buChar char="●"/>
            </a:pPr>
            <a:r>
              <a:rPr lang="ru" sz="5600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Network summary</a:t>
            </a:r>
            <a:endParaRPr sz="5600">
              <a:solidFill>
                <a:srgbClr val="21212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ct val="100000"/>
              <a:buFont typeface="Roboto"/>
              <a:buChar char="●"/>
            </a:pPr>
            <a:r>
              <a:rPr lang="ru" sz="5600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Structural Analysis</a:t>
            </a:r>
            <a:endParaRPr sz="5600">
              <a:solidFill>
                <a:srgbClr val="21212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ct val="100000"/>
              <a:buFont typeface="Roboto"/>
              <a:buChar char="●"/>
            </a:pPr>
            <a:r>
              <a:rPr lang="ru" sz="5600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Community Detection</a:t>
            </a:r>
            <a:endParaRPr sz="5600">
              <a:solidFill>
                <a:srgbClr val="21212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902">
              <a:solidFill>
                <a:srgbClr val="21212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2902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1212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5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4" name="Google Shape;9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92950" y="3066325"/>
            <a:ext cx="1548252" cy="1548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 txBox="1"/>
          <p:nvPr>
            <p:ph type="title"/>
          </p:nvPr>
        </p:nvSpPr>
        <p:spPr>
          <a:xfrm>
            <a:off x="652500" y="6152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ru" sz="2200">
                <a:solidFill>
                  <a:srgbClr val="21212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Network summary</a:t>
            </a:r>
            <a:endParaRPr sz="2200">
              <a:solidFill>
                <a:srgbClr val="21212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7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15"/>
          <p:cNvSpPr txBox="1"/>
          <p:nvPr>
            <p:ph idx="1" type="body"/>
          </p:nvPr>
        </p:nvSpPr>
        <p:spPr>
          <a:xfrm>
            <a:off x="652500" y="1231251"/>
            <a:ext cx="5315400" cy="39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ru" sz="4300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EGO NET:</a:t>
            </a:r>
            <a:endParaRPr sz="4300">
              <a:solidFill>
                <a:srgbClr val="21212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ru" sz="4300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 Number of nodes: 138</a:t>
            </a:r>
            <a:endParaRPr sz="4300">
              <a:solidFill>
                <a:srgbClr val="21212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ru" sz="4300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 Number of edges: 626</a:t>
            </a:r>
            <a:endParaRPr sz="4300">
              <a:solidFill>
                <a:srgbClr val="21212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ru" sz="4300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 Average degree: 9.07</a:t>
            </a:r>
            <a:endParaRPr sz="4300">
              <a:solidFill>
                <a:srgbClr val="21212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ru" sz="4300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 Average clustering coefficient: 0.59</a:t>
            </a:r>
            <a:endParaRPr sz="4300">
              <a:solidFill>
                <a:srgbClr val="21212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ru" sz="4300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 Global clustering coefficient: 0.61</a:t>
            </a:r>
            <a:endParaRPr sz="4300">
              <a:solidFill>
                <a:srgbClr val="21212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4300">
              <a:solidFill>
                <a:srgbClr val="21212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ru" sz="4300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GIANT SUBGRAPH:</a:t>
            </a:r>
            <a:endParaRPr sz="4300">
              <a:solidFill>
                <a:srgbClr val="21212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ru" sz="4300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 Number of nodes: 104</a:t>
            </a:r>
            <a:endParaRPr sz="4300">
              <a:solidFill>
                <a:srgbClr val="21212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ru" sz="4300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 Number of edges: 562</a:t>
            </a:r>
            <a:endParaRPr sz="4300">
              <a:solidFill>
                <a:srgbClr val="21212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ru" sz="4300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 Average degree: 10.81</a:t>
            </a:r>
            <a:endParaRPr sz="4300">
              <a:solidFill>
                <a:srgbClr val="21212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ru" sz="4300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 Radius: 4</a:t>
            </a:r>
            <a:endParaRPr sz="4300">
              <a:solidFill>
                <a:srgbClr val="21212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ru" sz="4300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 Diameter: 8</a:t>
            </a:r>
            <a:endParaRPr sz="4300">
              <a:solidFill>
                <a:srgbClr val="21212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ru" sz="4300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 Average shortest path length: 3.37</a:t>
            </a:r>
            <a:endParaRPr sz="4300">
              <a:solidFill>
                <a:srgbClr val="21212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ru" sz="4300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 Average clustering coefficient: 0.65</a:t>
            </a:r>
            <a:endParaRPr sz="4300">
              <a:solidFill>
                <a:srgbClr val="21212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ru" sz="4300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 Global clustering coefficient: 0.60</a:t>
            </a:r>
            <a:endParaRPr sz="4300">
              <a:solidFill>
                <a:srgbClr val="21212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500"/>
              </a:spcBef>
              <a:spcAft>
                <a:spcPts val="1200"/>
              </a:spcAft>
              <a:buNone/>
            </a:pPr>
            <a:r>
              <a:t/>
            </a:r>
            <a:endParaRPr sz="2300">
              <a:solidFill>
                <a:srgbClr val="21212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1" name="Google Shape;10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84739" y="1231250"/>
            <a:ext cx="6159261" cy="3210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6"/>
          <p:cNvSpPr txBox="1"/>
          <p:nvPr>
            <p:ph type="title"/>
          </p:nvPr>
        </p:nvSpPr>
        <p:spPr>
          <a:xfrm>
            <a:off x="630525" y="5383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ru" sz="2200">
                <a:solidFill>
                  <a:srgbClr val="21212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Network summary</a:t>
            </a:r>
            <a:endParaRPr sz="1500">
              <a:solidFill>
                <a:srgbClr val="21212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7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7" name="Google Shape;10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24588" y="1472346"/>
            <a:ext cx="2900563" cy="2669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38161" y="1472350"/>
            <a:ext cx="3014064" cy="255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6025" y="1472350"/>
            <a:ext cx="2900550" cy="27684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7"/>
          <p:cNvSpPr txBox="1"/>
          <p:nvPr>
            <p:ph type="title"/>
          </p:nvPr>
        </p:nvSpPr>
        <p:spPr>
          <a:xfrm>
            <a:off x="729450" y="5603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ru" sz="2200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PDF and CDF</a:t>
            </a:r>
            <a:endParaRPr sz="2200">
              <a:solidFill>
                <a:srgbClr val="21212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7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1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6" name="Google Shape;11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448" y="1516725"/>
            <a:ext cx="3435125" cy="307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83325" y="1637298"/>
            <a:ext cx="3373850" cy="2834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8"/>
          <p:cNvSpPr txBox="1"/>
          <p:nvPr>
            <p:ph type="title"/>
          </p:nvPr>
        </p:nvSpPr>
        <p:spPr>
          <a:xfrm>
            <a:off x="597575" y="5383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700"/>
              </a:spcBef>
              <a:spcAft>
                <a:spcPts val="700"/>
              </a:spcAft>
              <a:buNone/>
            </a:pPr>
            <a:r>
              <a:rPr lang="ru" sz="2200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closest random graph model similar to our social network </a:t>
            </a:r>
            <a:endParaRPr/>
          </a:p>
        </p:txBody>
      </p:sp>
      <p:pic>
        <p:nvPicPr>
          <p:cNvPr id="123" name="Google Shape;123;p18"/>
          <p:cNvPicPr preferRelativeResize="0"/>
          <p:nvPr/>
        </p:nvPicPr>
        <p:blipFill rotWithShape="1">
          <a:blip r:embed="rId3">
            <a:alphaModFix/>
          </a:blip>
          <a:srcRect b="41578" l="6534" r="33792" t="0"/>
          <a:stretch/>
        </p:blipFill>
        <p:spPr>
          <a:xfrm>
            <a:off x="4751400" y="1117988"/>
            <a:ext cx="3769974" cy="194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8"/>
          <p:cNvPicPr preferRelativeResize="0"/>
          <p:nvPr/>
        </p:nvPicPr>
        <p:blipFill rotWithShape="1">
          <a:blip r:embed="rId4">
            <a:alphaModFix/>
          </a:blip>
          <a:srcRect b="5669" l="5839" r="6877" t="0"/>
          <a:stretch/>
        </p:blipFill>
        <p:spPr>
          <a:xfrm>
            <a:off x="5028412" y="3066325"/>
            <a:ext cx="3492964" cy="1992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94575" y="3088551"/>
            <a:ext cx="3656819" cy="1948325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8"/>
          <p:cNvSpPr txBox="1"/>
          <p:nvPr>
            <p:ph idx="1" type="body"/>
          </p:nvPr>
        </p:nvSpPr>
        <p:spPr>
          <a:xfrm>
            <a:off x="652500" y="1419200"/>
            <a:ext cx="4098900" cy="29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Clr>
                <a:srgbClr val="212121"/>
              </a:buClr>
              <a:buSzPts val="1400"/>
              <a:buFont typeface="Roboto"/>
              <a:buChar char="●"/>
            </a:pPr>
            <a:r>
              <a:rPr lang="ru" sz="1400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In our case, we got the best parameters from the Watts-Strogatz model, which is more or less expected since our graph is quite small and closer in characteristics to small-world properties(path lengths, high clustering). </a:t>
            </a:r>
            <a:endParaRPr sz="14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9"/>
          <p:cNvSpPr txBox="1"/>
          <p:nvPr>
            <p:ph type="title"/>
          </p:nvPr>
        </p:nvSpPr>
        <p:spPr>
          <a:xfrm>
            <a:off x="498650" y="5493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ru" sz="2200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Degree centrality</a:t>
            </a:r>
            <a:endParaRPr sz="2200">
              <a:solidFill>
                <a:srgbClr val="21212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21212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7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2" name="Google Shape;132;p19"/>
          <p:cNvPicPr preferRelativeResize="0"/>
          <p:nvPr/>
        </p:nvPicPr>
        <p:blipFill rotWithShape="1">
          <a:blip r:embed="rId3">
            <a:alphaModFix/>
          </a:blip>
          <a:srcRect b="0" l="7172" r="7034" t="0"/>
          <a:stretch/>
        </p:blipFill>
        <p:spPr>
          <a:xfrm>
            <a:off x="3231635" y="1084500"/>
            <a:ext cx="5652167" cy="3463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8650" y="1966448"/>
            <a:ext cx="2389150" cy="219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0"/>
          <p:cNvSpPr txBox="1"/>
          <p:nvPr>
            <p:ph type="title"/>
          </p:nvPr>
        </p:nvSpPr>
        <p:spPr>
          <a:xfrm>
            <a:off x="498650" y="5493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ru" sz="2200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Betweenness centrality</a:t>
            </a:r>
            <a:endParaRPr sz="2200">
              <a:solidFill>
                <a:srgbClr val="21212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21212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7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9" name="Google Shape;139;p20"/>
          <p:cNvPicPr preferRelativeResize="0"/>
          <p:nvPr/>
        </p:nvPicPr>
        <p:blipFill rotWithShape="1">
          <a:blip r:embed="rId3">
            <a:alphaModFix/>
          </a:blip>
          <a:srcRect b="0" l="7969" r="0" t="0"/>
          <a:stretch/>
        </p:blipFill>
        <p:spPr>
          <a:xfrm>
            <a:off x="2973650" y="1215925"/>
            <a:ext cx="5990073" cy="3422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8650" y="1843278"/>
            <a:ext cx="2417025" cy="2216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1"/>
          <p:cNvSpPr txBox="1"/>
          <p:nvPr>
            <p:ph type="title"/>
          </p:nvPr>
        </p:nvSpPr>
        <p:spPr>
          <a:xfrm>
            <a:off x="586575" y="5823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ru" sz="2000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Closeness centrality</a:t>
            </a:r>
            <a:endParaRPr sz="2000"/>
          </a:p>
        </p:txBody>
      </p:sp>
      <p:pic>
        <p:nvPicPr>
          <p:cNvPr id="146" name="Google Shape;146;p21"/>
          <p:cNvPicPr preferRelativeResize="0"/>
          <p:nvPr/>
        </p:nvPicPr>
        <p:blipFill rotWithShape="1">
          <a:blip r:embed="rId3">
            <a:alphaModFix/>
          </a:blip>
          <a:srcRect b="0" l="7501" r="0" t="0"/>
          <a:stretch/>
        </p:blipFill>
        <p:spPr>
          <a:xfrm>
            <a:off x="3196675" y="1270500"/>
            <a:ext cx="5676927" cy="322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6575" y="1869275"/>
            <a:ext cx="2241000" cy="20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